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5"/>
  </p:notesMasterIdLst>
  <p:sldIdLst>
    <p:sldId id="256" r:id="rId2"/>
    <p:sldId id="307" r:id="rId3"/>
    <p:sldId id="308" r:id="rId4"/>
    <p:sldId id="298" r:id="rId5"/>
    <p:sldId id="300" r:id="rId6"/>
    <p:sldId id="262" r:id="rId7"/>
    <p:sldId id="310" r:id="rId8"/>
    <p:sldId id="299" r:id="rId9"/>
    <p:sldId id="301" r:id="rId10"/>
    <p:sldId id="278" r:id="rId11"/>
    <p:sldId id="309" r:id="rId12"/>
    <p:sldId id="304" r:id="rId13"/>
    <p:sldId id="27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ighteous" panose="02010506000000020000" pitchFamily="2" charset="0"/>
      <p:regular r:id="rId20"/>
    </p:embeddedFont>
    <p:embeddedFont>
      <p:font typeface="Roboto Condensed Light" panose="02000000000000000000" pitchFamily="2" charset="0"/>
      <p:regular r:id="rId21"/>
      <p:bold r:id="rId22"/>
      <p:italic r:id="rId23"/>
      <p:boldItalic r:id="rId24"/>
    </p:embeddedFont>
    <p:embeddedFont>
      <p:font typeface="Squada One" panose="020000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Chang" initials="DC" lastIdx="8" clrIdx="0">
    <p:extLst>
      <p:ext uri="{19B8F6BF-5375-455C-9EA6-DF929625EA0E}">
        <p15:presenceInfo xmlns:p15="http://schemas.microsoft.com/office/powerpoint/2012/main" userId="aff641fc02f62b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20" d="100"/>
          <a:sy n="120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57095241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57095241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57095241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57095241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47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57095241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57095241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148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57095241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57095241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67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81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706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5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7095241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7095241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76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57095241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57095241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8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ubTitle" idx="2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ctrTitle" idx="3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ctrTitle" idx="4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en.wikipedia.org/wiki/CNN_Internationa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us-wahl2016.blogspot.com/2016/01/new-york-times-unterstutzt-clinton-und.html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hyperlink" Target="https://es.wikipedia.org/wiki/Blogger" TargetMode="External"/><Relationship Id="rId5" Type="http://schemas.openxmlformats.org/officeDocument/2006/relationships/hyperlink" Target="https://creativecommons.org/licenses/by-nc/3.0/" TargetMode="External"/><Relationship Id="rId15" Type="http://schemas.openxmlformats.org/officeDocument/2006/relationships/hyperlink" Target="https://en.wikipedia.org/wiki/Donald_Trump_and_Billy_Bush_recording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://www.pngall.com/true-and-false-png" TargetMode="External"/><Relationship Id="rId9" Type="http://schemas.openxmlformats.org/officeDocument/2006/relationships/hyperlink" Target="http://lawyersandsettlements.com/blog/week-adjourned-9-11-15-facebook-e-cigarettes-rv-refrigerators.html" TargetMode="External"/><Relationship Id="rId1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dtech4beginners.com/2017/12/07/a-great-lesson-to-teach-children-about-fakenew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hyperlink" Target="http://blog.shivanathd.com/2013/09/RegexInSalesforc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315005" y="391603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FAKE NEWS IDENTIFIER</a:t>
            </a:r>
            <a:endParaRPr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E28C281-842E-8B4A-9175-2D44B1971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99321" y="3367458"/>
            <a:ext cx="1659487" cy="1659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A70D3C-D330-3C41-A2C9-CEA8B790CB4B}"/>
              </a:ext>
            </a:extLst>
          </p:cNvPr>
          <p:cNvSpPr txBox="1"/>
          <p:nvPr/>
        </p:nvSpPr>
        <p:spPr>
          <a:xfrm>
            <a:off x="5358808" y="5328612"/>
            <a:ext cx="178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www.pngall.com/true-and-false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49370-0BE0-E44C-B278-4E1587F14399}"/>
              </a:ext>
            </a:extLst>
          </p:cNvPr>
          <p:cNvSpPr txBox="1"/>
          <p:nvPr/>
        </p:nvSpPr>
        <p:spPr>
          <a:xfrm>
            <a:off x="525818" y="884889"/>
            <a:ext cx="547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NLP, CLASSIFICATION AND TOPIC MODELLING</a:t>
            </a:r>
          </a:p>
        </p:txBody>
      </p:sp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68BE6323-0135-E140-B1AC-82881B11D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143749" y="3394525"/>
            <a:ext cx="1192837" cy="958180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7D50AFB9-E435-E04B-BD4C-BDD9AAE6F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7809" y="2973835"/>
            <a:ext cx="899780" cy="89978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F8E911FC-3687-C946-B168-72A49A421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06582" y="1560142"/>
            <a:ext cx="1142164" cy="1135025"/>
          </a:xfrm>
          <a:prstGeom prst="rect">
            <a:avLst/>
          </a:prstGeom>
        </p:spPr>
      </p:pic>
      <p:pic>
        <p:nvPicPr>
          <p:cNvPr id="38" name="Picture 3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486892BB-AC79-8647-BC47-2EF17438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172373" y="1896777"/>
            <a:ext cx="1142164" cy="1142164"/>
          </a:xfrm>
          <a:prstGeom prst="rect">
            <a:avLst/>
          </a:prstGeom>
        </p:spPr>
      </p:pic>
      <p:pic>
        <p:nvPicPr>
          <p:cNvPr id="47" name="Picture 4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2CCE915-7D0C-864D-B357-0229A1F7DE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699772" y="1805346"/>
            <a:ext cx="1103011" cy="14706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ctrTitle"/>
          </p:nvPr>
        </p:nvSpPr>
        <p:spPr>
          <a:xfrm flipH="1">
            <a:off x="697286" y="245107"/>
            <a:ext cx="3500071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Confusion Matrix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D8F11C-5CCC-8D43-9936-E0C764714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033805"/>
              </p:ext>
            </p:extLst>
          </p:nvPr>
        </p:nvGraphicFramePr>
        <p:xfrm>
          <a:off x="1683697" y="2168209"/>
          <a:ext cx="23218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683">
                  <a:extLst>
                    <a:ext uri="{9D8B030D-6E8A-4147-A177-3AD203B41FA5}">
                      <a16:colId xmlns:a16="http://schemas.microsoft.com/office/drawing/2014/main" val="2464271424"/>
                    </a:ext>
                  </a:extLst>
                </a:gridCol>
                <a:gridCol w="1230177">
                  <a:extLst>
                    <a:ext uri="{9D8B030D-6E8A-4147-A177-3AD203B41FA5}">
                      <a16:colId xmlns:a16="http://schemas.microsoft.com/office/drawing/2014/main" val="1842060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7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002060"/>
                          </a:solidFill>
                        </a:rPr>
                        <a:t>Precision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0.6062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0.8938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1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0.7224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7778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CC2C64-FD6B-8E42-B2C9-D568FE1B7C36}"/>
              </a:ext>
            </a:extLst>
          </p:cNvPr>
          <p:cNvSpPr txBox="1"/>
          <p:nvPr/>
        </p:nvSpPr>
        <p:spPr>
          <a:xfrm>
            <a:off x="5165817" y="1100252"/>
            <a:ext cx="2707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Predict Probability of &gt;= 0.27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5DC702-1795-8D43-8279-4A5876C7A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14" b="1"/>
          <a:stretch/>
        </p:blipFill>
        <p:spPr>
          <a:xfrm>
            <a:off x="4308388" y="1594883"/>
            <a:ext cx="4010316" cy="26517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ctrTitle"/>
          </p:nvPr>
        </p:nvSpPr>
        <p:spPr>
          <a:xfrm flipH="1">
            <a:off x="637954" y="185922"/>
            <a:ext cx="3423684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Topic Modelling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D8F11C-5CCC-8D43-9936-E0C764714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717468"/>
              </p:ext>
            </p:extLst>
          </p:nvPr>
        </p:nvGraphicFramePr>
        <p:xfrm>
          <a:off x="883024" y="1799413"/>
          <a:ext cx="7377952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541">
                  <a:extLst>
                    <a:ext uri="{9D8B030D-6E8A-4147-A177-3AD203B41FA5}">
                      <a16:colId xmlns:a16="http://schemas.microsoft.com/office/drawing/2014/main" val="2464271424"/>
                    </a:ext>
                  </a:extLst>
                </a:gridCol>
                <a:gridCol w="5356411">
                  <a:extLst>
                    <a:ext uri="{9D8B030D-6E8A-4147-A177-3AD203B41FA5}">
                      <a16:colId xmlns:a16="http://schemas.microsoft.com/office/drawing/2014/main" val="1842060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Captured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7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Job numbers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years, jobs, data, states, numbers, million, percent,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803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Government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tax, health, care, income, insurance, plans, 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1262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Presidential campaign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Trump, Obama, president, campaign, state, news,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315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7D402F-7339-5544-A323-9715709EC4BA}"/>
              </a:ext>
            </a:extLst>
          </p:cNvPr>
          <p:cNvSpPr txBox="1"/>
          <p:nvPr/>
        </p:nvSpPr>
        <p:spPr>
          <a:xfrm>
            <a:off x="1233376" y="856422"/>
            <a:ext cx="3423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b="1" dirty="0">
                <a:solidFill>
                  <a:schemeClr val="bg2"/>
                </a:solidFill>
              </a:rPr>
              <a:t>LDA with CountVectorizer Unigram 	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23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ctrTitle"/>
          </p:nvPr>
        </p:nvSpPr>
        <p:spPr>
          <a:xfrm flipH="1">
            <a:off x="573741" y="292247"/>
            <a:ext cx="7687235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Topic camparison among real and fake news	</a:t>
            </a:r>
            <a:endParaRPr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0E5C53-B678-FC47-88BA-B1A3B353F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21572"/>
              </p:ext>
            </p:extLst>
          </p:nvPr>
        </p:nvGraphicFramePr>
        <p:xfrm>
          <a:off x="1183341" y="1289050"/>
          <a:ext cx="677731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296">
                  <a:extLst>
                    <a:ext uri="{9D8B030D-6E8A-4147-A177-3AD203B41FA5}">
                      <a16:colId xmlns:a16="http://schemas.microsoft.com/office/drawing/2014/main" val="1053147703"/>
                    </a:ext>
                  </a:extLst>
                </a:gridCol>
                <a:gridCol w="3492068">
                  <a:extLst>
                    <a:ext uri="{9D8B030D-6E8A-4147-A177-3AD203B41FA5}">
                      <a16:colId xmlns:a16="http://schemas.microsoft.com/office/drawing/2014/main" val="980507070"/>
                    </a:ext>
                  </a:extLst>
                </a:gridCol>
                <a:gridCol w="1281954">
                  <a:extLst>
                    <a:ext uri="{9D8B030D-6E8A-4147-A177-3AD203B41FA5}">
                      <a16:colId xmlns:a16="http://schemas.microsoft.com/office/drawing/2014/main" val="175430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or Fake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4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the super </a:t>
                      </a:r>
                      <a:r>
                        <a:rPr lang="en-SG" dirty="0" err="1">
                          <a:solidFill>
                            <a:srgbClr val="FF0000"/>
                          </a:solidFill>
                        </a:rPr>
                        <a:t>pac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 ending spending fund is </a:t>
                      </a:r>
                      <a:r>
                        <a:rPr lang="en-SG" dirty="0" err="1">
                          <a:solidFill>
                            <a:srgbClr val="FF0000"/>
                          </a:solidFill>
                        </a:rPr>
                        <a:t>broadcas</a:t>
                      </a: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...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(Job numbers, 0.24)</a:t>
                      </a:r>
                      <a:br>
                        <a:rPr lang="en-SG" dirty="0">
                          <a:solidFill>
                            <a:srgbClr val="FF0000"/>
                          </a:solidFill>
                        </a:rPr>
                      </a:b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(Presidential Campaign, 0.76)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0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a widespread internet post claims democratic p...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(Job numbers, 0.19)</a:t>
                      </a:r>
                      <a:br>
                        <a:rPr lang="en-SG" dirty="0">
                          <a:solidFill>
                            <a:srgbClr val="FF0000"/>
                          </a:solidFill>
                        </a:rPr>
                      </a:br>
                      <a:r>
                        <a:rPr lang="en-SG" dirty="0">
                          <a:solidFill>
                            <a:srgbClr val="FF0000"/>
                          </a:solidFill>
                        </a:rPr>
                        <a:t>(Presidential Campaign, 0.81)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20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0070C0"/>
                          </a:solidFill>
                        </a:rPr>
                        <a:t>on sept the national taxpayers union a </a:t>
                      </a:r>
                      <a:r>
                        <a:rPr lang="en-SG" dirty="0" err="1">
                          <a:solidFill>
                            <a:srgbClr val="0070C0"/>
                          </a:solidFill>
                        </a:rPr>
                        <a:t>conserv</a:t>
                      </a:r>
                      <a:r>
                        <a:rPr lang="en-SG" dirty="0">
                          <a:solidFill>
                            <a:srgbClr val="0070C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0070C0"/>
                          </a:solidFill>
                        </a:rPr>
                        <a:t>(Job numbers, 0.11) </a:t>
                      </a:r>
                    </a:p>
                    <a:p>
                      <a:r>
                        <a:rPr lang="en-SG" b="1" u="sng" dirty="0">
                          <a:solidFill>
                            <a:srgbClr val="0070C0"/>
                          </a:solidFill>
                        </a:rPr>
                        <a:t>(Government Policies, 0.81)</a:t>
                      </a:r>
                      <a:r>
                        <a:rPr lang="en-SG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SG" dirty="0">
                          <a:solidFill>
                            <a:srgbClr val="0070C0"/>
                          </a:solidFill>
                        </a:rPr>
                        <a:t>(Presidential Campaign, 0.08)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420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57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6"/>
          <p:cNvSpPr txBox="1">
            <a:spLocks noGrp="1"/>
          </p:cNvSpPr>
          <p:nvPr>
            <p:ph type="ctrTitle"/>
          </p:nvPr>
        </p:nvSpPr>
        <p:spPr>
          <a:xfrm flipH="1">
            <a:off x="1047800" y="199895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CONTACT</a:t>
            </a:r>
            <a:endParaRPr dirty="0"/>
          </a:p>
        </p:txBody>
      </p:sp>
      <p:sp>
        <p:nvSpPr>
          <p:cNvPr id="878" name="Google Shape;878;p66"/>
          <p:cNvSpPr txBox="1">
            <a:spLocks noGrp="1"/>
          </p:cNvSpPr>
          <p:nvPr>
            <p:ph type="subTitle" idx="1"/>
          </p:nvPr>
        </p:nvSpPr>
        <p:spPr>
          <a:xfrm>
            <a:off x="1047800" y="2809300"/>
            <a:ext cx="225356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Any questions or clarifications?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danielchang231285@gmail.com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79" name="Google Shape;879;p66"/>
          <p:cNvSpPr/>
          <p:nvPr/>
        </p:nvSpPr>
        <p:spPr>
          <a:xfrm>
            <a:off x="1360076" y="3712521"/>
            <a:ext cx="167027" cy="159511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1" name="Google Shape;881;p66"/>
          <p:cNvSpPr/>
          <p:nvPr/>
        </p:nvSpPr>
        <p:spPr>
          <a:xfrm>
            <a:off x="1120321" y="3699447"/>
            <a:ext cx="86334" cy="185661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F26A768-6ED5-5A45-802C-9E3FFA0B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94" y="876123"/>
            <a:ext cx="1947901" cy="29161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472653" y="273483"/>
            <a:ext cx="466287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Fake News Matter..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BF946-09AE-8C41-B1FE-E1500207187B}"/>
              </a:ext>
            </a:extLst>
          </p:cNvPr>
          <p:cNvSpPr txBox="1"/>
          <p:nvPr/>
        </p:nvSpPr>
        <p:spPr>
          <a:xfrm>
            <a:off x="4965404" y="2047077"/>
            <a:ext cx="3478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Reduce the content’s credibility and reliability on websites. </a:t>
            </a:r>
          </a:p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2"/>
                </a:solidFill>
              </a:rPr>
              <a:t>Less readership means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 less advertising  revenue.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8924ACD-CF65-5D44-8189-016515D0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461" y="1460557"/>
            <a:ext cx="4150539" cy="2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472653" y="273483"/>
            <a:ext cx="466287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 Information </a:t>
            </a:r>
            <a:endParaRPr dirty="0"/>
          </a:p>
        </p:txBody>
      </p:sp>
      <p:pic>
        <p:nvPicPr>
          <p:cNvPr id="21" name="Picture 20" descr="Graphical user interface, map&#10;&#10;Description automatically generated">
            <a:extLst>
              <a:ext uri="{FF2B5EF4-FFF2-40B4-BE49-F238E27FC236}">
                <a16:creationId xmlns:a16="http://schemas.microsoft.com/office/drawing/2014/main" id="{B455EBB7-6F7C-BD4C-9BEE-DB4B95E3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3" y="1283521"/>
            <a:ext cx="3565868" cy="2995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68C04-C9FC-C246-9F13-54443F00033D}"/>
              </a:ext>
            </a:extLst>
          </p:cNvPr>
          <p:cNvSpPr txBox="1"/>
          <p:nvPr/>
        </p:nvSpPr>
        <p:spPr>
          <a:xfrm>
            <a:off x="4497572" y="2319521"/>
            <a:ext cx="3838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16K entries of news content from various sources, labelled with real and fake.</a:t>
            </a:r>
          </a:p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endParaRPr lang="en-US" sz="18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bg2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Crosschecked with Politic Fact.</a:t>
            </a:r>
          </a:p>
        </p:txBody>
      </p:sp>
    </p:spTree>
    <p:extLst>
      <p:ext uri="{BB962C8B-B14F-4D97-AF65-F5344CB8AC3E}">
        <p14:creationId xmlns:p14="http://schemas.microsoft.com/office/powerpoint/2010/main" val="2662015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711FAC-F0BA-0E4B-AFF9-4E0EDBCB2171}"/>
              </a:ext>
            </a:extLst>
          </p:cNvPr>
          <p:cNvSpPr/>
          <p:nvPr/>
        </p:nvSpPr>
        <p:spPr>
          <a:xfrm>
            <a:off x="3572540" y="1259209"/>
            <a:ext cx="2307265" cy="33178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261390" y="284116"/>
            <a:ext cx="3112402" cy="479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bg1"/>
                </a:solidFill>
              </a:rPr>
              <a:t>Exploratory Data Analysis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518855A2-E299-B948-813D-7A624ABD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480" y="2059678"/>
            <a:ext cx="1901169" cy="34766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D3DC147-CE69-194A-94BB-8B0C0476D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38" y="1259209"/>
            <a:ext cx="2213706" cy="996168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73CBDD4-1F7A-F24F-A057-D2D6D78E9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38" y="2461350"/>
            <a:ext cx="1998276" cy="80597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C11C2A4-DF23-1043-8B23-A7DCE29B6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551" y="939657"/>
            <a:ext cx="1917311" cy="639104"/>
          </a:xfrm>
          <a:prstGeom prst="rect">
            <a:avLst/>
          </a:prstGeom>
        </p:spPr>
      </p:pic>
      <p:pic>
        <p:nvPicPr>
          <p:cNvPr id="13" name="Picture 12" descr="A picture containing circle&#10;&#10;Description automatically generated">
            <a:extLst>
              <a:ext uri="{FF2B5EF4-FFF2-40B4-BE49-F238E27FC236}">
                <a16:creationId xmlns:a16="http://schemas.microsoft.com/office/drawing/2014/main" id="{1DB10E87-8A8C-0346-87E6-4FA6CB80E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059" y="1521809"/>
            <a:ext cx="1998276" cy="1075738"/>
          </a:xfrm>
          <a:prstGeom prst="rect">
            <a:avLst/>
          </a:prstGeom>
        </p:spPr>
      </p:pic>
      <p:pic>
        <p:nvPicPr>
          <p:cNvPr id="15" name="Picture 14" descr="Text, logo, company name&#10;&#10;Description automatically generated">
            <a:extLst>
              <a:ext uri="{FF2B5EF4-FFF2-40B4-BE49-F238E27FC236}">
                <a16:creationId xmlns:a16="http://schemas.microsoft.com/office/drawing/2014/main" id="{2A4BA7DD-7DAD-3A48-A22F-481E9D33F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125" y="3896314"/>
            <a:ext cx="1636738" cy="81509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AEC9255-FE01-AD44-AD0C-88510F04F7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8848" y="2802819"/>
            <a:ext cx="1917311" cy="55010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7536FC-9B3C-E94D-8527-9D8FD7024A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8261" y="3548855"/>
            <a:ext cx="1730153" cy="1028165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DFA2900-4169-0E4E-80B2-DD51145BEE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5120" y="3197860"/>
            <a:ext cx="1730153" cy="865077"/>
          </a:xfrm>
          <a:prstGeom prst="rect">
            <a:avLst/>
          </a:prstGeom>
        </p:spPr>
      </p:pic>
      <p:sp>
        <p:nvSpPr>
          <p:cNvPr id="17" name="Google Shape;343;p47">
            <a:extLst>
              <a:ext uri="{FF2B5EF4-FFF2-40B4-BE49-F238E27FC236}">
                <a16:creationId xmlns:a16="http://schemas.microsoft.com/office/drawing/2014/main" id="{AE1FA2CF-58F0-6A4A-B0F8-22ECF5BF0745}"/>
              </a:ext>
            </a:extLst>
          </p:cNvPr>
          <p:cNvSpPr txBox="1">
            <a:spLocks/>
          </p:cNvSpPr>
          <p:nvPr/>
        </p:nvSpPr>
        <p:spPr>
          <a:xfrm>
            <a:off x="4052984" y="375467"/>
            <a:ext cx="1334424" cy="38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SG" sz="2400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18" name="Google Shape;343;p47">
            <a:extLst>
              <a:ext uri="{FF2B5EF4-FFF2-40B4-BE49-F238E27FC236}">
                <a16:creationId xmlns:a16="http://schemas.microsoft.com/office/drawing/2014/main" id="{9048BDF8-7E08-8843-9203-810568C27D2A}"/>
              </a:ext>
            </a:extLst>
          </p:cNvPr>
          <p:cNvSpPr txBox="1">
            <a:spLocks/>
          </p:cNvSpPr>
          <p:nvPr/>
        </p:nvSpPr>
        <p:spPr>
          <a:xfrm>
            <a:off x="6992204" y="375467"/>
            <a:ext cx="1670597" cy="38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SG" sz="2400" dirty="0">
                <a:solidFill>
                  <a:schemeClr val="bg1"/>
                </a:solidFill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9917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542259" y="262851"/>
            <a:ext cx="497603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EXPLORATORY DATA ANALYSIS </a:t>
            </a:r>
            <a:endParaRPr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0D95DBD-1BE6-B34E-957E-137CA0F33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2" y="1455611"/>
            <a:ext cx="4078941" cy="223227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0059F00-08E9-1843-8D48-B9E4FC61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17" y="1455611"/>
            <a:ext cx="4078941" cy="2238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DBE83-9EDD-8B42-A9B9-9998F4EEE655}"/>
              </a:ext>
            </a:extLst>
          </p:cNvPr>
          <p:cNvSpPr txBox="1"/>
          <p:nvPr/>
        </p:nvSpPr>
        <p:spPr>
          <a:xfrm>
            <a:off x="674674" y="855927"/>
            <a:ext cx="547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Top 10 Words in Content with Word Cloud</a:t>
            </a:r>
          </a:p>
        </p:txBody>
      </p:sp>
    </p:spTree>
    <p:extLst>
      <p:ext uri="{BB962C8B-B14F-4D97-AF65-F5344CB8AC3E}">
        <p14:creationId xmlns:p14="http://schemas.microsoft.com/office/powerpoint/2010/main" val="269179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542259" y="262851"/>
            <a:ext cx="497603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EXPLORATORY DATA ANALYSIS</a:t>
            </a:r>
            <a:endParaRPr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8AB6358-8425-8F4C-A368-67C6C8F88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95" y="1335275"/>
            <a:ext cx="5544010" cy="29522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ED93FD-54AE-8140-AB3F-8797541A50C9}"/>
              </a:ext>
            </a:extLst>
          </p:cNvPr>
          <p:cNvSpPr txBox="1"/>
          <p:nvPr/>
        </p:nvSpPr>
        <p:spPr>
          <a:xfrm>
            <a:off x="2293766" y="4428367"/>
            <a:ext cx="4556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Economics, government organizations, etc..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855F8-EC29-9544-BAD7-A1D582196C53}"/>
              </a:ext>
            </a:extLst>
          </p:cNvPr>
          <p:cNvSpPr txBox="1"/>
          <p:nvPr/>
        </p:nvSpPr>
        <p:spPr>
          <a:xfrm>
            <a:off x="674674" y="855927"/>
            <a:ext cx="547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Top 20 trigrams in Content with </a:t>
            </a:r>
            <a:r>
              <a:rPr lang="en-US" sz="1600" b="1" dirty="0" err="1">
                <a:solidFill>
                  <a:schemeClr val="bg2"/>
                </a:solidFill>
              </a:rPr>
              <a:t>CountVectorizer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542259" y="262851"/>
            <a:ext cx="497603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EXPLORATORY DATA ANALYSIS</a:t>
            </a:r>
            <a:endParaRPr dirty="0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39EE6A43-D847-5D45-9929-EBA071F4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07" y="1336034"/>
            <a:ext cx="5542586" cy="29515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638322-3DE5-EA4B-A73C-12A72853F235}"/>
              </a:ext>
            </a:extLst>
          </p:cNvPr>
          <p:cNvSpPr txBox="1"/>
          <p:nvPr/>
        </p:nvSpPr>
        <p:spPr>
          <a:xfrm>
            <a:off x="2075329" y="4429126"/>
            <a:ext cx="4993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Combating false news, misinformation, </a:t>
            </a:r>
            <a:r>
              <a:rPr lang="en-US" dirty="0" err="1">
                <a:solidFill>
                  <a:schemeClr val="bg2"/>
                </a:solidFill>
              </a:rPr>
              <a:t>etc</a:t>
            </a:r>
            <a:r>
              <a:rPr lang="en-US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855F8-EC29-9544-BAD7-A1D582196C53}"/>
              </a:ext>
            </a:extLst>
          </p:cNvPr>
          <p:cNvSpPr txBox="1"/>
          <p:nvPr/>
        </p:nvSpPr>
        <p:spPr>
          <a:xfrm>
            <a:off x="674674" y="855927"/>
            <a:ext cx="5475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Top 20 trigrams in Content with </a:t>
            </a:r>
            <a:r>
              <a:rPr lang="en-US" sz="1600" b="1" dirty="0" err="1">
                <a:solidFill>
                  <a:schemeClr val="bg2"/>
                </a:solidFill>
              </a:rPr>
              <a:t>CountVectorizer</a:t>
            </a:r>
            <a:endParaRPr lang="en-US" sz="1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>
            <a:spLocks noGrp="1"/>
          </p:cNvSpPr>
          <p:nvPr>
            <p:ph type="ctrTitle"/>
          </p:nvPr>
        </p:nvSpPr>
        <p:spPr>
          <a:xfrm flipH="1">
            <a:off x="523154" y="164705"/>
            <a:ext cx="7703246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GridSearch results, Best AUC and F1 score</a:t>
            </a:r>
            <a:endParaRPr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16C3C0A-A9DF-C346-B9C8-2CAB7D284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55059"/>
              </p:ext>
            </p:extLst>
          </p:nvPr>
        </p:nvGraphicFramePr>
        <p:xfrm>
          <a:off x="395022" y="1170455"/>
          <a:ext cx="7959510" cy="3416300"/>
        </p:xfrm>
        <a:graphic>
          <a:graphicData uri="http://schemas.openxmlformats.org/drawingml/2006/table">
            <a:tbl>
              <a:tblPr/>
              <a:tblGrid>
                <a:gridCol w="884390">
                  <a:extLst>
                    <a:ext uri="{9D8B030D-6E8A-4147-A177-3AD203B41FA5}">
                      <a16:colId xmlns:a16="http://schemas.microsoft.com/office/drawing/2014/main" val="2675138974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458716881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1029686584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1785898160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645969616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3111971387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1188523762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2651043937"/>
                    </a:ext>
                  </a:extLst>
                </a:gridCol>
                <a:gridCol w="884390">
                  <a:extLst>
                    <a:ext uri="{9D8B030D-6E8A-4147-A177-3AD203B41FA5}">
                      <a16:colId xmlns:a16="http://schemas.microsoft.com/office/drawing/2014/main" val="1473163807"/>
                    </a:ext>
                  </a:extLst>
                </a:gridCol>
              </a:tblGrid>
              <a:tr h="483976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LogReg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-CV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LogReg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- CV,</a:t>
                      </a:r>
                    </a:p>
                    <a:p>
                      <a:pPr algn="ctr" fontAlgn="ctr"/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Ngram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 (1,3)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NB-CV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NB-CV</a:t>
                      </a:r>
                    </a:p>
                    <a:p>
                      <a:pPr algn="ctr" fontAlgn="ctr"/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Ngram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 (1,3)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LR-TFIDF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LR-TFIDF</a:t>
                      </a:r>
                    </a:p>
                    <a:p>
                      <a:pPr algn="ctr" fontAlgn="ctr"/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Ngram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 (1,3)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NB-TFIDF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NB-TFIDF </a:t>
                      </a:r>
                      <a:r>
                        <a:rPr lang="en-SG" sz="900" b="1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Ngram</a:t>
                      </a:r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 (1,3)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449079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AUC Validation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0.678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0.689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0.656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0.656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0.683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0.691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0.648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0.652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27789"/>
                  </a:ext>
                </a:extLst>
              </a:tr>
              <a:tr h="882544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Precision Validation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0.676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0.698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0.664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0.654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0.681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0.700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0.735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0.678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671377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Recall Validation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0.659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0.643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0.601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0.629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0.660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0.647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0.453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0.558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69588"/>
                  </a:ext>
                </a:extLst>
              </a:tr>
              <a:tr h="683260"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F1 Score Validation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0.667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0.669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0.631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0.641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>
                          <a:solidFill>
                            <a:schemeClr val="bg1"/>
                          </a:solidFill>
                          <a:effectLst/>
                        </a:rPr>
                        <a:t>0.670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0.673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0.560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SG" sz="900" dirty="0">
                          <a:solidFill>
                            <a:schemeClr val="bg1"/>
                          </a:solidFill>
                          <a:effectLst/>
                        </a:rPr>
                        <a:t>0.612</a:t>
                      </a:r>
                    </a:p>
                  </a:txBody>
                  <a:tcPr marL="85407" marR="85407" marT="42704" marB="4270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5328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D9534FD-FEC6-D340-AF5E-7178090AA2DC}"/>
              </a:ext>
            </a:extLst>
          </p:cNvPr>
          <p:cNvSpPr/>
          <p:nvPr/>
        </p:nvSpPr>
        <p:spPr>
          <a:xfrm>
            <a:off x="5737411" y="1170455"/>
            <a:ext cx="901927" cy="34163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3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49BCA508-FA62-DA4D-ADC1-FFDAAA8C4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980" y="1207702"/>
            <a:ext cx="4376275" cy="2917517"/>
          </a:xfrm>
          <a:prstGeom prst="rect">
            <a:avLst/>
          </a:prstGeom>
        </p:spPr>
      </p:pic>
      <p:sp>
        <p:nvSpPr>
          <p:cNvPr id="858" name="Google Shape;858;p65"/>
          <p:cNvSpPr txBox="1">
            <a:spLocks noGrp="1"/>
          </p:cNvSpPr>
          <p:nvPr>
            <p:ph type="ctrTitle"/>
          </p:nvPr>
        </p:nvSpPr>
        <p:spPr>
          <a:xfrm flipH="1">
            <a:off x="580454" y="31981"/>
            <a:ext cx="551712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Precision Recall Curve and ROC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D6727DC-5A34-3C41-BC71-3B17547F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4743" y="1177903"/>
            <a:ext cx="4465673" cy="2977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CA22B-0582-BA4C-AC4B-C8A67A65B2C3}"/>
              </a:ext>
            </a:extLst>
          </p:cNvPr>
          <p:cNvSpPr txBox="1"/>
          <p:nvPr/>
        </p:nvSpPr>
        <p:spPr>
          <a:xfrm>
            <a:off x="5635943" y="4177778"/>
            <a:ext cx="1963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AUC Score: 0.7526</a:t>
            </a:r>
          </a:p>
          <a:p>
            <a:r>
              <a:rPr lang="en-US" b="1" dirty="0">
                <a:solidFill>
                  <a:schemeClr val="bg2"/>
                </a:solidFill>
              </a:rPr>
              <a:t>Log Loss : 0.5891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23D970-3E20-8843-A115-D5EF300469C6}"/>
              </a:ext>
            </a:extLst>
          </p:cNvPr>
          <p:cNvCxnSpPr>
            <a:cxnSpLocks/>
          </p:cNvCxnSpPr>
          <p:nvPr/>
        </p:nvCxnSpPr>
        <p:spPr>
          <a:xfrm>
            <a:off x="1688701" y="1909482"/>
            <a:ext cx="0" cy="1825386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3B39A0-C15F-9C48-8E87-F89892A2633B}"/>
              </a:ext>
            </a:extLst>
          </p:cNvPr>
          <p:cNvSpPr txBox="1"/>
          <p:nvPr/>
        </p:nvSpPr>
        <p:spPr>
          <a:xfrm>
            <a:off x="1191034" y="4177778"/>
            <a:ext cx="24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Select Threshold @ 0.27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E1241-FD09-1D4E-94E9-BFC7E1AA0AA5}"/>
              </a:ext>
            </a:extLst>
          </p:cNvPr>
          <p:cNvSpPr txBox="1"/>
          <p:nvPr/>
        </p:nvSpPr>
        <p:spPr>
          <a:xfrm>
            <a:off x="1292937" y="656314"/>
            <a:ext cx="5705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b="1" dirty="0">
                <a:solidFill>
                  <a:schemeClr val="bg2"/>
                </a:solidFill>
              </a:rPr>
              <a:t>Logistic Regression (C = 100) with CountVectorizer Unigram 	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9041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386</Words>
  <Application>Microsoft Macintosh PowerPoint</Application>
  <PresentationFormat>On-screen Show (16:9)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Squada One</vt:lpstr>
      <vt:lpstr>Calibri</vt:lpstr>
      <vt:lpstr>Arial</vt:lpstr>
      <vt:lpstr>Wingdings</vt:lpstr>
      <vt:lpstr>Roboto Condensed Light</vt:lpstr>
      <vt:lpstr>Righteous</vt:lpstr>
      <vt:lpstr>Tech Startup by Slidesgo</vt:lpstr>
      <vt:lpstr>FAKE NEWS IDENTIFIER</vt:lpstr>
      <vt:lpstr>Fake News Matter..</vt:lpstr>
      <vt:lpstr>Dataset Information </vt:lpstr>
      <vt:lpstr>Exploratory Data Analysis</vt:lpstr>
      <vt:lpstr>EXPLORATORY DATA ANALYSIS </vt:lpstr>
      <vt:lpstr>EXPLORATORY DATA ANALYSIS</vt:lpstr>
      <vt:lpstr>EXPLORATORY DATA ANALYSIS</vt:lpstr>
      <vt:lpstr>GridSearch results, Best AUC and F1 score</vt:lpstr>
      <vt:lpstr>Precision Recall Curve and ROC</vt:lpstr>
      <vt:lpstr>Confusion Matrix</vt:lpstr>
      <vt:lpstr>Topic Modelling</vt:lpstr>
      <vt:lpstr>Topic camparison among real and fake news 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IDENTIFIER</dc:title>
  <cp:lastModifiedBy>Daniel Chang</cp:lastModifiedBy>
  <cp:revision>41</cp:revision>
  <dcterms:modified xsi:type="dcterms:W3CDTF">2020-11-23T06:38:26Z</dcterms:modified>
</cp:coreProperties>
</file>